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5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32" roundtripDataSignature="AMtx7mgZzXxwsM0LXsMjYU8SgGu5JmfGn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32" Type="http://customschemas.google.com/relationships/presentationmetadata" Target="meta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36" name="Google Shape;3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1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" name="Google Shape;43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19db288d693_0_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19db288d693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g19db288d693_0_5:notes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29814299ad7_0_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29814299ad7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g29814299ad7_0_1:notes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sz="1400"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itl y Sleid">
  <p:cSld name="Teitl y Sleid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6"/>
          <p:cNvSpPr txBox="1"/>
          <p:nvPr>
            <p:ph type="ctrTitle"/>
          </p:nvPr>
        </p:nvSpPr>
        <p:spPr>
          <a:xfrm>
            <a:off x="685800" y="3140968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itl a Chynnwys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8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2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owerpoint_cover sheet.jpg" id="10" name="Google Shape;10;p25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-26987"/>
            <a:ext cx="9144000" cy="694848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5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" name="Google Shape;15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owerpoint.jpg" id="22" name="Google Shape;22;p27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-53975"/>
            <a:ext cx="9144000" cy="6948487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27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4" name="Google Shape;24;p27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" name="Google Shape;25;p2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6" name="Google Shape;26;p2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7" name="Google Shape;27;p2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g"/><Relationship Id="rId4" Type="http://schemas.openxmlformats.org/officeDocument/2006/relationships/image" Target="../media/image1.png"/><Relationship Id="rId5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Relationship Id="rId4" Type="http://schemas.openxmlformats.org/officeDocument/2006/relationships/image" Target="../media/image5.jpg"/><Relationship Id="rId5" Type="http://schemas.openxmlformats.org/officeDocument/2006/relationships/image" Target="../media/image10.jpg"/><Relationship Id="rId6" Type="http://schemas.openxmlformats.org/officeDocument/2006/relationships/image" Target="../media/image8.jpg"/><Relationship Id="rId7" Type="http://schemas.openxmlformats.org/officeDocument/2006/relationships/image" Target="../media/image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Relationship Id="rId4" Type="http://schemas.openxmlformats.org/officeDocument/2006/relationships/image" Target="../media/image39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Relationship Id="rId4" Type="http://schemas.openxmlformats.org/officeDocument/2006/relationships/image" Target="../media/image30.jpg"/><Relationship Id="rId5" Type="http://schemas.openxmlformats.org/officeDocument/2006/relationships/image" Target="../media/image3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Relationship Id="rId4" Type="http://schemas.openxmlformats.org/officeDocument/2006/relationships/image" Target="../media/image13.jpg"/><Relationship Id="rId5" Type="http://schemas.openxmlformats.org/officeDocument/2006/relationships/image" Target="../media/image12.jpg"/><Relationship Id="rId6" Type="http://schemas.openxmlformats.org/officeDocument/2006/relationships/image" Target="../media/image3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Relationship Id="rId4" Type="http://schemas.openxmlformats.org/officeDocument/2006/relationships/image" Target="../media/image16.jpg"/><Relationship Id="rId5" Type="http://schemas.openxmlformats.org/officeDocument/2006/relationships/image" Target="../media/image32.jpg"/><Relationship Id="rId6" Type="http://schemas.openxmlformats.org/officeDocument/2006/relationships/image" Target="../media/image3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Relationship Id="rId4" Type="http://schemas.openxmlformats.org/officeDocument/2006/relationships/image" Target="../media/image42.jpg"/><Relationship Id="rId5" Type="http://schemas.openxmlformats.org/officeDocument/2006/relationships/image" Target="../media/image58.jpg"/><Relationship Id="rId6" Type="http://schemas.openxmlformats.org/officeDocument/2006/relationships/image" Target="../media/image38.jpg"/><Relationship Id="rId7" Type="http://schemas.openxmlformats.org/officeDocument/2006/relationships/image" Target="../media/image3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jpg"/><Relationship Id="rId4" Type="http://schemas.openxmlformats.org/officeDocument/2006/relationships/image" Target="../media/image36.jpg"/><Relationship Id="rId5" Type="http://schemas.openxmlformats.org/officeDocument/2006/relationships/image" Target="../media/image14.jpg"/><Relationship Id="rId6" Type="http://schemas.openxmlformats.org/officeDocument/2006/relationships/image" Target="../media/image1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jpg"/><Relationship Id="rId4" Type="http://schemas.openxmlformats.org/officeDocument/2006/relationships/image" Target="../media/image15.jpg"/><Relationship Id="rId5" Type="http://schemas.openxmlformats.org/officeDocument/2006/relationships/image" Target="../media/image19.jpg"/><Relationship Id="rId6" Type="http://schemas.openxmlformats.org/officeDocument/2006/relationships/image" Target="../media/image1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jpg"/><Relationship Id="rId4" Type="http://schemas.openxmlformats.org/officeDocument/2006/relationships/image" Target="../media/image20.jpg"/><Relationship Id="rId5" Type="http://schemas.openxmlformats.org/officeDocument/2006/relationships/image" Target="../media/image28.jpg"/><Relationship Id="rId6" Type="http://schemas.openxmlformats.org/officeDocument/2006/relationships/image" Target="../media/image40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jpg"/><Relationship Id="rId4" Type="http://schemas.openxmlformats.org/officeDocument/2006/relationships/image" Target="../media/image21.jpg"/><Relationship Id="rId5" Type="http://schemas.openxmlformats.org/officeDocument/2006/relationships/image" Target="../media/image27.jpg"/><Relationship Id="rId6" Type="http://schemas.openxmlformats.org/officeDocument/2006/relationships/image" Target="../media/image2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jpg"/><Relationship Id="rId4" Type="http://schemas.openxmlformats.org/officeDocument/2006/relationships/image" Target="../media/image25.jpg"/><Relationship Id="rId5" Type="http://schemas.openxmlformats.org/officeDocument/2006/relationships/image" Target="../media/image22.jpg"/><Relationship Id="rId6" Type="http://schemas.openxmlformats.org/officeDocument/2006/relationships/image" Target="../media/image23.jpg"/><Relationship Id="rId7" Type="http://schemas.openxmlformats.org/officeDocument/2006/relationships/image" Target="../media/image2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jpg"/><Relationship Id="rId4" Type="http://schemas.openxmlformats.org/officeDocument/2006/relationships/image" Target="../media/image29.jpg"/><Relationship Id="rId5" Type="http://schemas.openxmlformats.org/officeDocument/2006/relationships/image" Target="../media/image33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jpg"/><Relationship Id="rId4" Type="http://schemas.openxmlformats.org/officeDocument/2006/relationships/image" Target="../media/image67.jpg"/><Relationship Id="rId5" Type="http://schemas.openxmlformats.org/officeDocument/2006/relationships/image" Target="../media/image64.jpg"/><Relationship Id="rId6" Type="http://schemas.openxmlformats.org/officeDocument/2006/relationships/image" Target="../media/image41.jpg"/><Relationship Id="rId7" Type="http://schemas.openxmlformats.org/officeDocument/2006/relationships/image" Target="../media/image57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4.jpg"/><Relationship Id="rId4" Type="http://schemas.openxmlformats.org/officeDocument/2006/relationships/image" Target="../media/image59.jpg"/><Relationship Id="rId5" Type="http://schemas.openxmlformats.org/officeDocument/2006/relationships/image" Target="../media/image48.jpg"/><Relationship Id="rId6" Type="http://schemas.openxmlformats.org/officeDocument/2006/relationships/image" Target="../media/image66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68.jpg"/><Relationship Id="rId4" Type="http://schemas.openxmlformats.org/officeDocument/2006/relationships/image" Target="../media/image62.jpg"/><Relationship Id="rId5" Type="http://schemas.openxmlformats.org/officeDocument/2006/relationships/image" Target="../media/image65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3.jpg"/><Relationship Id="rId4" Type="http://schemas.openxmlformats.org/officeDocument/2006/relationships/image" Target="../media/image50.jpg"/><Relationship Id="rId5" Type="http://schemas.openxmlformats.org/officeDocument/2006/relationships/image" Target="../media/image47.jpg"/><Relationship Id="rId6" Type="http://schemas.openxmlformats.org/officeDocument/2006/relationships/image" Target="../media/image46.jpg"/><Relationship Id="rId7" Type="http://schemas.openxmlformats.org/officeDocument/2006/relationships/image" Target="../media/image5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3.jpg"/><Relationship Id="rId4" Type="http://schemas.openxmlformats.org/officeDocument/2006/relationships/image" Target="../media/image54.jpg"/><Relationship Id="rId5" Type="http://schemas.openxmlformats.org/officeDocument/2006/relationships/image" Target="../media/image53.jpg"/><Relationship Id="rId6" Type="http://schemas.openxmlformats.org/officeDocument/2006/relationships/image" Target="../media/image49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.jpg"/><Relationship Id="rId4" Type="http://schemas.openxmlformats.org/officeDocument/2006/relationships/image" Target="../media/image52.jpg"/><Relationship Id="rId5" Type="http://schemas.openxmlformats.org/officeDocument/2006/relationships/image" Target="../media/image6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.jpg"/><Relationship Id="rId4" Type="http://schemas.openxmlformats.org/officeDocument/2006/relationships/image" Target="../media/image6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56.jpg"/><Relationship Id="rId4" Type="http://schemas.openxmlformats.org/officeDocument/2006/relationships/image" Target="../media/image3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5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60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hyperlink" Target="https://www.urdd.cymru/en/residential-centres/llangranno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"/>
          <p:cNvSpPr txBox="1"/>
          <p:nvPr>
            <p:ph type="ctrTitle"/>
          </p:nvPr>
        </p:nvSpPr>
        <p:spPr>
          <a:xfrm>
            <a:off x="685800" y="3141662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Gwersyll yr Urdd Llangrannog</a:t>
            </a:r>
            <a:endParaRPr/>
          </a:p>
        </p:txBody>
      </p:sp>
      <p:pic>
        <p:nvPicPr>
          <p:cNvPr id="40" name="Google Shape;4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"/>
          <p:cNvSpPr txBox="1"/>
          <p:nvPr>
            <p:ph type="title"/>
          </p:nvPr>
        </p:nvSpPr>
        <p:spPr>
          <a:xfrm>
            <a:off x="971550" y="333375"/>
            <a:ext cx="56991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Ble / Where? </a:t>
            </a:r>
            <a:endParaRPr/>
          </a:p>
        </p:txBody>
      </p:sp>
      <p:pic>
        <p:nvPicPr>
          <p:cNvPr descr="Janet Bakter llangrannog 005.jpg" id="46" name="Google Shape;46;p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387" y="1484312"/>
            <a:ext cx="6696075" cy="4465637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2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" name="Google Shape;48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04050" y="4076700"/>
            <a:ext cx="1887537" cy="2230437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2"/>
          <p:cNvSpPr txBox="1"/>
          <p:nvPr/>
        </p:nvSpPr>
        <p:spPr>
          <a:xfrm rot="5400000">
            <a:off x="1027906" y="407193"/>
            <a:ext cx="1184275" cy="36988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" name="Google Shape;50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0825" y="115887"/>
            <a:ext cx="1239837" cy="1152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1932 ...</a:t>
            </a:r>
            <a:endParaRPr/>
          </a:p>
        </p:txBody>
      </p:sp>
      <p:sp>
        <p:nvSpPr>
          <p:cNvPr id="56" name="Google Shape;56;p3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" name="Google Shape;5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15887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abell 2" id="58" name="Google Shape;58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0825" y="1412875"/>
            <a:ext cx="4084637" cy="26638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abanau" id="59" name="Google Shape;59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00562" y="1341437"/>
            <a:ext cx="3825875" cy="23749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awnsio" id="60" name="Google Shape;60;p3"/>
          <p:cNvPicPr preferRelativeResize="0"/>
          <p:nvPr>
            <p:ph idx="1" type="body"/>
          </p:nvPr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11187" y="4149725"/>
            <a:ext cx="3273425" cy="20653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ynd am dro" id="61" name="Google Shape;61;p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500562" y="3860800"/>
            <a:ext cx="3446462" cy="2409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"/>
          <p:cNvSpPr txBox="1"/>
          <p:nvPr>
            <p:ph type="title"/>
          </p:nvPr>
        </p:nvSpPr>
        <p:spPr>
          <a:xfrm>
            <a:off x="4946650" y="1184275"/>
            <a:ext cx="3600450" cy="24479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Rounded"/>
              <a:buNone/>
            </a:pPr>
            <a:r>
              <a:rPr b="1" i="0" lang="en-US" sz="2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Cyrraedd - Beth nesa ..</a:t>
            </a:r>
            <a:br>
              <a:rPr b="1" i="0" lang="en-US" sz="2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b="1" i="0" lang="en-US" sz="2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br>
              <a:rPr b="1" i="0" lang="en-US" sz="2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b="1" i="0" lang="en-US" sz="2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Arrive - What next ...</a:t>
            </a:r>
            <a:endParaRPr/>
          </a:p>
        </p:txBody>
      </p:sp>
      <p:sp>
        <p:nvSpPr>
          <p:cNvPr id="67" name="Google Shape;67;p4"/>
          <p:cNvSpPr txBox="1"/>
          <p:nvPr>
            <p:ph idx="1" type="body"/>
          </p:nvPr>
        </p:nvSpPr>
        <p:spPr>
          <a:xfrm>
            <a:off x="179387" y="3213100"/>
            <a:ext cx="3529012" cy="2708275"/>
          </a:xfrm>
          <a:prstGeom prst="rect">
            <a:avLst/>
          </a:prstGeom>
          <a:solidFill>
            <a:srgbClr val="FF5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Ystafelloedd / Rooms</a:t>
            </a:r>
            <a:endParaRPr b="1" i="1" sz="20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Ffrindiau / Friends</a:t>
            </a:r>
            <a:endParaRPr b="1" i="1" sz="20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Ensuite</a:t>
            </a:r>
            <a:endParaRPr b="1" i="1" sz="2000" u="none" cap="none" strike="noStrike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Yst / Rooms 6 - 8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Dril Tan / Fire Dril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Gweithgareddau!</a:t>
            </a:r>
            <a:endParaRPr/>
          </a:p>
        </p:txBody>
      </p:sp>
      <p:sp>
        <p:nvSpPr>
          <p:cNvPr id="68" name="Google Shape;68;p4"/>
          <p:cNvSpPr txBox="1"/>
          <p:nvPr/>
        </p:nvSpPr>
        <p:spPr>
          <a:xfrm rot="5400000">
            <a:off x="1027906" y="407193"/>
            <a:ext cx="1184275" cy="36988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Stafelloedd Cilborth.jpg" id="69" name="Google Shape;6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9837" y="3275012"/>
            <a:ext cx="4968875" cy="27638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large green field&#10;&#10;Description automatically generated" id="70" name="Google Shape;70;p4"/>
          <p:cNvPicPr preferRelativeResize="0"/>
          <p:nvPr/>
        </p:nvPicPr>
        <p:blipFill rotWithShape="1">
          <a:blip r:embed="rId4">
            <a:alphaModFix/>
          </a:blip>
          <a:srcRect b="13478" l="0" r="0" t="7136"/>
          <a:stretch/>
        </p:blipFill>
        <p:spPr>
          <a:xfrm>
            <a:off x="196850" y="515937"/>
            <a:ext cx="4556125" cy="2708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6" name="Google Shape;7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5"/>
          <p:cNvSpPr txBox="1"/>
          <p:nvPr>
            <p:ph idx="1" type="body"/>
          </p:nvPr>
        </p:nvSpPr>
        <p:spPr>
          <a:xfrm>
            <a:off x="5764212" y="1484312"/>
            <a:ext cx="3106737" cy="5076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20 gweithgaredd / </a:t>
            </a:r>
            <a:r>
              <a:rPr b="1" i="1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Activities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Staff / </a:t>
            </a:r>
            <a:r>
              <a:rPr b="1" i="1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Over 100 staff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Cymwys / </a:t>
            </a:r>
            <a:r>
              <a:rPr b="1" i="1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Staff Qualified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Presennol / </a:t>
            </a:r>
            <a:r>
              <a:rPr b="1" i="1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Present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Grwpiau / </a:t>
            </a:r>
            <a:r>
              <a:rPr b="1" i="1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Groups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Amserlen / </a:t>
            </a:r>
            <a:r>
              <a:rPr b="1" i="1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Timetable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Dillad  / </a:t>
            </a:r>
            <a:r>
              <a:rPr b="1" i="1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Clothes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Hen! / </a:t>
            </a:r>
            <a:r>
              <a:rPr b="1" i="1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Old!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Diogelwch / </a:t>
            </a:r>
            <a:r>
              <a:rPr b="1" i="1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Security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Asesiad Risg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b="1" i="0" lang="en-US" sz="1800" u="none" cap="none" strike="noStrik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Nebosh</a:t>
            </a:r>
            <a:endParaRPr/>
          </a:p>
        </p:txBody>
      </p:sp>
      <p:sp>
        <p:nvSpPr>
          <p:cNvPr id="78" name="Google Shape;78;p5"/>
          <p:cNvSpPr txBox="1"/>
          <p:nvPr/>
        </p:nvSpPr>
        <p:spPr>
          <a:xfrm rot="5400000">
            <a:off x="1068387" y="407987"/>
            <a:ext cx="1184275" cy="368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5"/>
          <p:cNvSpPr txBox="1"/>
          <p:nvPr>
            <p:ph type="title"/>
          </p:nvPr>
        </p:nvSpPr>
        <p:spPr>
          <a:xfrm>
            <a:off x="684212" y="260350"/>
            <a:ext cx="6634162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Gweithgareddau!</a:t>
            </a:r>
            <a:endParaRPr/>
          </a:p>
        </p:txBody>
      </p:sp>
      <p:pic>
        <p:nvPicPr>
          <p:cNvPr descr="A picture containing grass, train, old, track&#10;&#10;Description automatically generated" id="80" name="Google Shape;80;p5"/>
          <p:cNvPicPr preferRelativeResize="0"/>
          <p:nvPr/>
        </p:nvPicPr>
        <p:blipFill rotWithShape="1">
          <a:blip r:embed="rId4">
            <a:alphaModFix/>
          </a:blip>
          <a:srcRect b="17799" l="14398" r="1646" t="9413"/>
          <a:stretch/>
        </p:blipFill>
        <p:spPr>
          <a:xfrm>
            <a:off x="320675" y="1543050"/>
            <a:ext cx="5367337" cy="27352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view of a mountain&#10;&#10;Description automatically generated" id="81" name="Google Shape;81;p5"/>
          <p:cNvPicPr preferRelativeResize="0"/>
          <p:nvPr/>
        </p:nvPicPr>
        <p:blipFill rotWithShape="1">
          <a:blip r:embed="rId5">
            <a:alphaModFix/>
          </a:blip>
          <a:srcRect b="11416" l="0" r="0" t="5601"/>
          <a:stretch/>
        </p:blipFill>
        <p:spPr>
          <a:xfrm>
            <a:off x="323850" y="4173537"/>
            <a:ext cx="5346700" cy="2495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6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Sgio ... / Skiing</a:t>
            </a:r>
            <a:endParaRPr/>
          </a:p>
        </p:txBody>
      </p:sp>
      <p:sp>
        <p:nvSpPr>
          <p:cNvPr id="87" name="Google Shape;87;p6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8" name="Google Shape;8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_MG_7092.JPG" id="89" name="Google Shape;89;p6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34025" y="3903662"/>
            <a:ext cx="3395662" cy="22621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IGHRES_31.jpg" id="90" name="Google Shape;90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08625" y="1557337"/>
            <a:ext cx="3395662" cy="2232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body of water with a mountain in the background&#10;&#10;Description automatically generated" id="91" name="Google Shape;91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34925" y="2084387"/>
            <a:ext cx="5532437" cy="31130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7"/>
          <p:cNvSpPr txBox="1"/>
          <p:nvPr>
            <p:ph type="title"/>
          </p:nvPr>
        </p:nvSpPr>
        <p:spPr>
          <a:xfrm>
            <a:off x="1331912" y="2444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 Rounded"/>
              <a:buNone/>
            </a:pPr>
            <a:r>
              <a:rPr b="1" i="0" lang="en-US" sz="3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Gwibgartio ... Toboganning</a:t>
            </a:r>
            <a:endParaRPr/>
          </a:p>
        </p:txBody>
      </p:sp>
      <p:sp>
        <p:nvSpPr>
          <p:cNvPr id="97" name="Google Shape;97;p7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8" name="Google Shape;9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rdd Gobaith Cymru\Pictures\lluniau Marchnata\Albwms\llangrannog 08\Da 08\llan81.jpg" id="99" name="Google Shape;99;p7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0025" y="1546225"/>
            <a:ext cx="4833937" cy="40322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young person jumping in the air&#10;&#10;Description automatically generated" id="100" name="Google Shape;100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216525" y="4365625"/>
            <a:ext cx="3924300" cy="26114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outdoor, building, fence, person&#10;&#10;Description automatically generated" id="101" name="Google Shape;101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216525" y="1530350"/>
            <a:ext cx="3927475" cy="2827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8"/>
          <p:cNvSpPr txBox="1"/>
          <p:nvPr>
            <p:ph type="title"/>
          </p:nvPr>
        </p:nvSpPr>
        <p:spPr>
          <a:xfrm>
            <a:off x="457200" y="153987"/>
            <a:ext cx="8229600" cy="16414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</a:t>
            </a:r>
            <a:r>
              <a:rPr b="1" i="0" lang="en-US" sz="3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       Beiciau Modur / Quads…</a:t>
            </a:r>
            <a:endParaRPr/>
          </a:p>
        </p:txBody>
      </p:sp>
      <p:sp>
        <p:nvSpPr>
          <p:cNvPr id="107" name="Google Shape;107;p8"/>
          <p:cNvSpPr txBox="1"/>
          <p:nvPr/>
        </p:nvSpPr>
        <p:spPr>
          <a:xfrm>
            <a:off x="2051050" y="908050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8" name="Google Shape;108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erson riding on the back of a motorcycle&#10;&#10;Description automatically generated" id="109" name="Google Shape;10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0675" y="3903662"/>
            <a:ext cx="4419600" cy="29416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outdoor, man, truck, riding&#10;&#10;Description automatically generated" id="110" name="Google Shape;110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740275" y="1655762"/>
            <a:ext cx="4295775" cy="28590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table, little, small, toy&#10;&#10;Description automatically generated" id="111" name="Google Shape;111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7975" y="1655762"/>
            <a:ext cx="4432300" cy="24939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erson riding a bike down a dirt road&#10;&#10;Description automatically generated" id="112" name="Google Shape;112;p8"/>
          <p:cNvPicPr preferRelativeResize="0"/>
          <p:nvPr>
            <p:ph idx="1" type="body"/>
          </p:nvPr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725987" y="4149725"/>
            <a:ext cx="4295775" cy="269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0"/>
          <p:cNvSpPr txBox="1"/>
          <p:nvPr>
            <p:ph type="title"/>
          </p:nvPr>
        </p:nvSpPr>
        <p:spPr>
          <a:xfrm>
            <a:off x="468312" y="8366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Saethyddiaeth...</a:t>
            </a:r>
            <a:endParaRPr/>
          </a:p>
        </p:txBody>
      </p:sp>
      <p:sp>
        <p:nvSpPr>
          <p:cNvPr id="118" name="Google Shape;118;p10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person, man, holding, standing&#10;&#10;Description automatically generated" id="120" name="Google Shape;120;p10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87700" y="2379662"/>
            <a:ext cx="3887787" cy="2587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person, green, young, boy&#10;&#10;Description automatically generated" id="121" name="Google Shape;121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6087" y="1825625"/>
            <a:ext cx="2894012" cy="40513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indoor, colorful, needle, colored&#10;&#10;Description automatically generated" id="122" name="Google Shape;122;p10"/>
          <p:cNvPicPr preferRelativeResize="0"/>
          <p:nvPr/>
        </p:nvPicPr>
        <p:blipFill rotWithShape="1">
          <a:blip r:embed="rId6">
            <a:alphaModFix/>
          </a:blip>
          <a:srcRect b="0" l="0" r="43449" t="0"/>
          <a:stretch/>
        </p:blipFill>
        <p:spPr>
          <a:xfrm>
            <a:off x="6948487" y="2379662"/>
            <a:ext cx="2195512" cy="2587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Ceffylau...</a:t>
            </a:r>
            <a:endParaRPr/>
          </a:p>
        </p:txBody>
      </p:sp>
      <p:sp>
        <p:nvSpPr>
          <p:cNvPr id="128" name="Google Shape;128;p11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9" name="Google Shape;12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0790.JPG" id="130" name="Google Shape;130;p11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2137" y="1484312"/>
            <a:ext cx="3214687" cy="48244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ure 374.jpg" id="131" name="Google Shape;131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24525" y="1484312"/>
            <a:ext cx="3190875" cy="47990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ure 382.jpg" id="132" name="Google Shape;132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68312" y="1484312"/>
            <a:ext cx="3194050" cy="4795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2"/>
          <p:cNvSpPr txBox="1"/>
          <p:nvPr>
            <p:ph type="title"/>
          </p:nvPr>
        </p:nvSpPr>
        <p:spPr>
          <a:xfrm>
            <a:off x="-530225" y="4756150"/>
            <a:ext cx="51943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 Rounded"/>
              <a:buNone/>
            </a:pPr>
            <a:r>
              <a:rPr b="1" i="0" lang="en-US" sz="32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Nofio / Swimming...</a:t>
            </a:r>
            <a:br>
              <a:rPr b="0" i="0" lang="en-US" sz="3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138" name="Google Shape;138;p12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IGHRES_27.jpg" id="140" name="Google Shape;140;p12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7950" y="1628775"/>
            <a:ext cx="4176712" cy="2770187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12"/>
          <p:cNvSpPr txBox="1"/>
          <p:nvPr/>
        </p:nvSpPr>
        <p:spPr>
          <a:xfrm>
            <a:off x="4870450" y="5153025"/>
            <a:ext cx="426878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 Rounded"/>
              <a:buNone/>
            </a:pPr>
            <a:r>
              <a:rPr b="1" i="0" lang="en-US" sz="32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Her Rhaffau...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 Rounded"/>
              <a:buNone/>
            </a:pPr>
            <a:r>
              <a:rPr b="1" i="0" lang="en-US" sz="32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Ropes Challenge...</a:t>
            </a:r>
            <a:endParaRPr/>
          </a:p>
        </p:txBody>
      </p:sp>
      <p:pic>
        <p:nvPicPr>
          <p:cNvPr descr="A picture containing outdoor, person, building, ball&#10;&#10;Description automatically generated" id="142" name="Google Shape;142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248150" y="61912"/>
            <a:ext cx="2395537" cy="35988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person, outdoor, holding, man&#10;&#10;Description automatically generated" id="143" name="Google Shape;143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995987" y="2684462"/>
            <a:ext cx="3111500" cy="2071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Trampolîn ...</a:t>
            </a:r>
            <a:endParaRPr/>
          </a:p>
        </p:txBody>
      </p:sp>
      <p:sp>
        <p:nvSpPr>
          <p:cNvPr id="149" name="Google Shape;149;p13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0" name="Google Shape;15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IGHRES_20.jpg" id="151" name="Google Shape;15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2712" y="1412875"/>
            <a:ext cx="2928937" cy="43926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01431Dec_Gwersyll yr Urdd Llangrannog Teulu_0156 copy.jpg" id="152" name="Google Shape;152;p13"/>
          <p:cNvPicPr preferRelativeResize="0"/>
          <p:nvPr/>
        </p:nvPicPr>
        <p:blipFill rotWithShape="1">
          <a:blip r:embed="rId5">
            <a:alphaModFix/>
          </a:blip>
          <a:srcRect b="0" l="19288" r="28738" t="0"/>
          <a:stretch/>
        </p:blipFill>
        <p:spPr>
          <a:xfrm>
            <a:off x="5580062" y="1484312"/>
            <a:ext cx="3368675" cy="43211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lan114.jpg" id="153" name="Google Shape;153;p13"/>
          <p:cNvPicPr preferRelativeResize="0"/>
          <p:nvPr>
            <p:ph idx="1" type="body"/>
          </p:nvPr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843212" y="1484312"/>
            <a:ext cx="2852737" cy="4321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Cwrs Rhaffau...</a:t>
            </a:r>
            <a:endParaRPr/>
          </a:p>
        </p:txBody>
      </p:sp>
      <p:sp>
        <p:nvSpPr>
          <p:cNvPr id="159" name="Google Shape;159;p14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0" name="Google Shape;16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Lowri\My Documents\Dropbox\Emyr agoriad\lluniau disk 2 102.jpg" id="161" name="Google Shape;161;p14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59112" y="1484312"/>
            <a:ext cx="3455987" cy="2305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luniau disk 2 134.jpg" id="162" name="Google Shape;162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59112" y="4005262"/>
            <a:ext cx="3457575" cy="2305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G_0846.JPG" id="163" name="Google Shape;163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588125" y="1916112"/>
            <a:ext cx="2400300" cy="36004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IGHRES_21.jpg" id="164" name="Google Shape;164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50825" y="1484312"/>
            <a:ext cx="2719387" cy="40782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5"/>
          <p:cNvSpPr txBox="1"/>
          <p:nvPr>
            <p:ph type="title"/>
          </p:nvPr>
        </p:nvSpPr>
        <p:spPr>
          <a:xfrm>
            <a:off x="1692275" y="765175"/>
            <a:ext cx="8229600" cy="2087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Wal Ddringo... </a:t>
            </a:r>
            <a:b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Climbing wall...</a:t>
            </a:r>
            <a:endParaRPr/>
          </a:p>
        </p:txBody>
      </p:sp>
      <p:sp>
        <p:nvSpPr>
          <p:cNvPr id="170" name="Google Shape;170;p15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1" name="Google Shape;17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luniau disk 2 017.jpg" id="172" name="Google Shape;172;p15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3850" y="1412875"/>
            <a:ext cx="3016250" cy="45259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Lowri\My Documents\Dropbox\Emyr agoriad\lluniau disk 2 018.jpg" id="173" name="Google Shape;173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79837" y="2565400"/>
            <a:ext cx="5040312" cy="3360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6"/>
          <p:cNvSpPr txBox="1"/>
          <p:nvPr>
            <p:ph type="title"/>
          </p:nvPr>
        </p:nvSpPr>
        <p:spPr>
          <a:xfrm>
            <a:off x="1331912" y="285750"/>
            <a:ext cx="68405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Cwrs Antur... / Adventure Course</a:t>
            </a:r>
            <a:endParaRPr/>
          </a:p>
        </p:txBody>
      </p:sp>
      <p:sp>
        <p:nvSpPr>
          <p:cNvPr id="179" name="Google Shape;179;p16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0" name="Google Shape;18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6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64050" y="3995737"/>
            <a:ext cx="4322762" cy="272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2112" y="1700212"/>
            <a:ext cx="4081462" cy="229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92112" y="3995737"/>
            <a:ext cx="4090987" cy="2722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464050" y="1658937"/>
            <a:ext cx="4322762" cy="243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7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b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Weiren Zip / Zip Wire</a:t>
            </a:r>
            <a:endParaRPr/>
          </a:p>
        </p:txBody>
      </p:sp>
      <p:pic>
        <p:nvPicPr>
          <p:cNvPr id="190" name="Google Shape;190;p1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1597025"/>
            <a:ext cx="4079875" cy="229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30700" y="1597025"/>
            <a:ext cx="4591050" cy="2582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0825" y="3870325"/>
            <a:ext cx="4591050" cy="2581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330700" y="3881437"/>
            <a:ext cx="4591050" cy="258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8"/>
          <p:cNvSpPr txBox="1"/>
          <p:nvPr>
            <p:ph type="title"/>
          </p:nvPr>
        </p:nvSpPr>
        <p:spPr>
          <a:xfrm>
            <a:off x="1476375" y="274637"/>
            <a:ext cx="72104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Bag Neidio / Jump Bag</a:t>
            </a:r>
            <a:endParaRPr/>
          </a:p>
        </p:txBody>
      </p:sp>
      <p:pic>
        <p:nvPicPr>
          <p:cNvPr id="199" name="Google Shape;199;p1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76600" y="1577975"/>
            <a:ext cx="3311525" cy="2203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287" y="1557337"/>
            <a:ext cx="3024187" cy="454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003800" y="3760787"/>
            <a:ext cx="3935412" cy="2619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9"/>
          <p:cNvSpPr txBox="1"/>
          <p:nvPr>
            <p:ph type="title"/>
          </p:nvPr>
        </p:nvSpPr>
        <p:spPr>
          <a:xfrm>
            <a:off x="1439862" y="333375"/>
            <a:ext cx="77041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b="0" i="0" lang="en-US" sz="3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b="1" i="0" lang="en-US" sz="3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Cynaliadwyedd / Sustainability</a:t>
            </a:r>
            <a:endParaRPr/>
          </a:p>
        </p:txBody>
      </p:sp>
      <p:pic>
        <p:nvPicPr>
          <p:cNvPr id="207" name="Google Shape;207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4212" y="188912"/>
            <a:ext cx="1162050" cy="1079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ure 230.jpg" id="208" name="Google Shape;208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9387" y="1268412"/>
            <a:ext cx="4327525" cy="28797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ure 248.jpg" id="209" name="Google Shape;209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43437" y="1484312"/>
            <a:ext cx="3570287" cy="23764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rdd Gobaith Cymru\Desktop\Llang Llun Thumb.jpg" id="210" name="Google Shape;210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643437" y="3933825"/>
            <a:ext cx="3600450" cy="26876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:\MARCHNATA\Lluniau\Lluniau Emyr Young - 2016\EmyrYoung_URDD_Gwersyll_201607210058.jpg" id="211" name="Google Shape;211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11187" y="3429000"/>
            <a:ext cx="4321175" cy="2879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4212" y="188912"/>
            <a:ext cx="1162050" cy="1079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SCF0748.JPG" id="217" name="Google Shape;217;p20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2925"/>
          <a:stretch/>
        </p:blipFill>
        <p:spPr>
          <a:xfrm>
            <a:off x="250825" y="3500437"/>
            <a:ext cx="4249737" cy="30972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SCF0757.JPG" id="218" name="Google Shape;218;p20"/>
          <p:cNvPicPr preferRelativeResize="0"/>
          <p:nvPr/>
        </p:nvPicPr>
        <p:blipFill rotWithShape="1">
          <a:blip r:embed="rId5">
            <a:alphaModFix/>
          </a:blip>
          <a:srcRect b="11101" l="0" r="0" t="0"/>
          <a:stretch/>
        </p:blipFill>
        <p:spPr>
          <a:xfrm>
            <a:off x="4787900" y="908050"/>
            <a:ext cx="4049712" cy="2557462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0"/>
          <p:cNvSpPr txBox="1"/>
          <p:nvPr/>
        </p:nvSpPr>
        <p:spPr>
          <a:xfrm>
            <a:off x="250825" y="1484312"/>
            <a:ext cx="4176712" cy="18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 Rounded"/>
              <a:buChar char="•"/>
            </a:pPr>
            <a:r>
              <a:rPr b="1" i="0" lang="en-US" sz="1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2 Bws Mini / </a:t>
            </a:r>
            <a:r>
              <a:rPr b="1" i="1" lang="en-US" sz="1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Mini Bus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 Rounded"/>
              <a:buChar char="•"/>
            </a:pPr>
            <a:r>
              <a:rPr b="1" i="0" lang="en-US" sz="1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3 Llwybr / </a:t>
            </a:r>
            <a:r>
              <a:rPr b="1" i="1" lang="en-US" sz="1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Routes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 Rounded"/>
              <a:buChar char="•"/>
            </a:pPr>
            <a:r>
              <a:rPr b="1" i="0" lang="en-US" sz="1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Gemau a ymlacio / </a:t>
            </a:r>
            <a:r>
              <a:rPr b="1" i="1" lang="en-US" sz="1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Games and Relax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 Rounded"/>
              <a:buChar char="•"/>
            </a:pPr>
            <a:r>
              <a:rPr b="1" i="0" lang="en-US" sz="1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Hufen ia / </a:t>
            </a:r>
            <a:r>
              <a:rPr b="1" i="1" lang="en-US" sz="1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Ice cream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 Rounded"/>
              <a:buChar char="•"/>
            </a:pPr>
            <a:r>
              <a:rPr b="1" i="0" lang="en-US" sz="1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 Cymorth Cyntaf / </a:t>
            </a:r>
            <a:r>
              <a:rPr b="1" i="1" lang="en-US" sz="16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First Aid</a:t>
            </a:r>
            <a:endParaRPr/>
          </a:p>
        </p:txBody>
      </p:sp>
      <p:pic>
        <p:nvPicPr>
          <p:cNvPr descr="rhydypenau 6.jpg" id="220" name="Google Shape;220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787900" y="3500437"/>
            <a:ext cx="4089400" cy="3059112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20"/>
          <p:cNvSpPr txBox="1"/>
          <p:nvPr>
            <p:ph type="title"/>
          </p:nvPr>
        </p:nvSpPr>
        <p:spPr>
          <a:xfrm>
            <a:off x="0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Mynd Am Dro ...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Amser Rhydd ...</a:t>
            </a:r>
            <a:endParaRPr/>
          </a:p>
        </p:txBody>
      </p:sp>
      <p:sp>
        <p:nvSpPr>
          <p:cNvPr id="227" name="Google Shape;227;p21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8" name="Google Shape;228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lan40.jpg" id="229" name="Google Shape;229;p21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0825" y="1484312"/>
            <a:ext cx="3165475" cy="4525962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21"/>
          <p:cNvSpPr txBox="1"/>
          <p:nvPr/>
        </p:nvSpPr>
        <p:spPr>
          <a:xfrm>
            <a:off x="3492500" y="1412875"/>
            <a:ext cx="2879725" cy="3095625"/>
          </a:xfrm>
          <a:prstGeom prst="rect">
            <a:avLst/>
          </a:prstGeom>
          <a:solidFill>
            <a:srgbClr val="FF5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 Rounded"/>
              <a:buChar char="•"/>
            </a:pPr>
            <a:r>
              <a:rPr b="1" i="0" lang="en-US" sz="2000" u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Ymlacio / </a:t>
            </a:r>
            <a:r>
              <a:rPr b="1" i="1" lang="en-US" sz="2000" u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Relax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 Rounded"/>
              <a:buChar char="•"/>
            </a:pPr>
            <a:r>
              <a:rPr b="1" i="0" lang="en-US" sz="2000" u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Sgwrsio / </a:t>
            </a:r>
            <a:r>
              <a:rPr b="1" i="1" lang="en-US" sz="2000" u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Talk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 Rounded"/>
              <a:buChar char="•"/>
            </a:pPr>
            <a:r>
              <a:rPr b="1" i="0" lang="en-US" sz="2000" u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Chwarae / </a:t>
            </a:r>
            <a:r>
              <a:rPr b="1" i="1" lang="en-US" sz="2000" u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Play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 Rounded"/>
              <a:buNone/>
            </a:pPr>
            <a:r>
              <a:rPr b="1" i="0" lang="en-US" sz="2000" u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        Gemau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 Rounded"/>
              <a:buNone/>
            </a:pPr>
            <a:r>
              <a:rPr b="1" i="0" lang="en-US" sz="2000" u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         Pêl-droed ayyb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 Rounded"/>
              <a:buNone/>
            </a:pPr>
            <a:r>
              <a:rPr b="1" i="0" lang="en-US" sz="2000" u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         Ffram Ddringo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/>
          </a:p>
        </p:txBody>
      </p:sp>
      <p:pic>
        <p:nvPicPr>
          <p:cNvPr descr="Astro.png" id="231" name="Google Shape;231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787900" y="4149725"/>
            <a:ext cx="3941762" cy="2185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2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Rounded"/>
              <a:buNone/>
            </a:pP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Bwyd... / Food...</a:t>
            </a:r>
            <a:endParaRPr/>
          </a:p>
        </p:txBody>
      </p:sp>
      <p:sp>
        <p:nvSpPr>
          <p:cNvPr id="237" name="Google Shape;237;p22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8" name="Google Shape;238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087" y="188912"/>
            <a:ext cx="1239837" cy="1152525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2"/>
          <p:cNvSpPr txBox="1"/>
          <p:nvPr>
            <p:ph idx="1" type="body"/>
          </p:nvPr>
        </p:nvSpPr>
        <p:spPr>
          <a:xfrm>
            <a:off x="395287" y="1916112"/>
            <a:ext cx="4105275" cy="3573462"/>
          </a:xfrm>
          <a:prstGeom prst="rect">
            <a:avLst/>
          </a:prstGeom>
          <a:solidFill>
            <a:srgbClr val="FF5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4 Pryd y dydd / </a:t>
            </a:r>
            <a:r>
              <a:rPr b="1" i="1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Meals a day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Dewis / </a:t>
            </a:r>
            <a:r>
              <a:rPr b="1" i="1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Choice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Llysfwyteuwyr / </a:t>
            </a:r>
            <a:r>
              <a:rPr b="1" i="1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Vegetarian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Alergeddau / </a:t>
            </a:r>
            <a:r>
              <a:rPr b="1" i="1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Allergies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Diod / </a:t>
            </a:r>
            <a:r>
              <a:rPr b="1" i="1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Drink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Byrbryd / </a:t>
            </a:r>
            <a:r>
              <a:rPr b="1" i="1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Snacks</a:t>
            </a:r>
            <a:endParaRPr/>
          </a:p>
        </p:txBody>
      </p:sp>
      <p:pic>
        <p:nvPicPr>
          <p:cNvPr descr="C:\Users\URDDGO~1\AppData\Local\Temp\201431Dec_Gwersyll-yr-Urdd-Llangrannog-Teulu_0483.jpg" id="240" name="Google Shape;240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00" y="1268412"/>
            <a:ext cx="3263900" cy="4897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3"/>
          <p:cNvSpPr txBox="1"/>
          <p:nvPr>
            <p:ph type="title"/>
          </p:nvPr>
        </p:nvSpPr>
        <p:spPr>
          <a:xfrm>
            <a:off x="900112" y="274637"/>
            <a:ext cx="778668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r>
              <a:rPr b="1" i="0" lang="en-US" sz="44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Gweithgareddau Nos...</a:t>
            </a:r>
            <a:endParaRPr/>
          </a:p>
        </p:txBody>
      </p:sp>
      <p:sp>
        <p:nvSpPr>
          <p:cNvPr id="246" name="Google Shape;246;p23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23"/>
          <p:cNvSpPr txBox="1"/>
          <p:nvPr>
            <p:ph idx="1" type="body"/>
          </p:nvPr>
        </p:nvSpPr>
        <p:spPr>
          <a:xfrm>
            <a:off x="5292725" y="1628775"/>
            <a:ext cx="3681412" cy="4400550"/>
          </a:xfrm>
          <a:prstGeom prst="rect">
            <a:avLst/>
          </a:prstGeom>
          <a:solidFill>
            <a:srgbClr val="FF5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Staff  2 -10 / ‘SWOGS’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Cystadleuthau / </a:t>
            </a:r>
            <a:r>
              <a:rPr b="1" i="1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Competitions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Twmpath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Mynd am dro / </a:t>
            </a:r>
            <a:r>
              <a:rPr b="1" i="1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Walk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Eisteddfod Dwli Dwl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Olympics Llangrannog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Ffilm / </a:t>
            </a:r>
            <a:r>
              <a:rPr b="1" i="1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Film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Bingo / </a:t>
            </a:r>
            <a:r>
              <a:rPr b="1" i="1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Cwis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Disgo</a:t>
            </a:r>
            <a:endParaRPr/>
          </a:p>
        </p:txBody>
      </p:sp>
      <p:pic>
        <p:nvPicPr>
          <p:cNvPr descr="C:\Documents and Settings\Lowri\My Documents\Dropbox\tracey@urdd.org\LLangrannog\Taflen Cyffred re-print 2012 a datganiad cwricilwm\Gwaith grwp Addysg\Picture 210.jpg" id="248" name="Google Shape;248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1844675"/>
            <a:ext cx="4649787" cy="3097212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3"/>
          <p:cNvSpPr txBox="1"/>
          <p:nvPr/>
        </p:nvSpPr>
        <p:spPr>
          <a:xfrm rot="5400000">
            <a:off x="1027906" y="407193"/>
            <a:ext cx="1184275" cy="36988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0" name="Google Shape;250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3850" y="115887"/>
            <a:ext cx="1239837" cy="1152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4"/>
          <p:cNvSpPr txBox="1"/>
          <p:nvPr/>
        </p:nvSpPr>
        <p:spPr>
          <a:xfrm>
            <a:off x="5580062" y="1484312"/>
            <a:ext cx="2195512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4"/>
          <p:cNvSpPr txBox="1"/>
          <p:nvPr>
            <p:ph idx="1" type="body"/>
          </p:nvPr>
        </p:nvSpPr>
        <p:spPr>
          <a:xfrm>
            <a:off x="323850" y="1412875"/>
            <a:ext cx="8424862" cy="4392612"/>
          </a:xfrm>
          <a:prstGeom prst="rect">
            <a:avLst/>
          </a:prstGeom>
          <a:solidFill>
            <a:srgbClr val="FF505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GWYLWYR Y NOS / </a:t>
            </a:r>
            <a:r>
              <a:rPr b="1" i="1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NIGHTWATCHMAN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B.C.T. / </a:t>
            </a:r>
            <a:r>
              <a:rPr b="1" i="1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D.B.S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ATALFA / </a:t>
            </a:r>
            <a:r>
              <a:rPr b="1" i="1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BARRIER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ASESIADAU RISG / </a:t>
            </a:r>
            <a:r>
              <a:rPr b="1" i="1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RISK ASSESMENT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DIOGELWCH TAN / </a:t>
            </a:r>
            <a:r>
              <a:rPr b="1" i="1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FIRE SAFETY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LLYFR COFNODI A FFURFLENNI / </a:t>
            </a:r>
            <a:r>
              <a:rPr b="1" i="1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ACCIDENT BOOK AND FORMS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STAFF CYMWYSIEDIG / </a:t>
            </a:r>
            <a:r>
              <a:rPr b="1" i="1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QUALIFIED STAFF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WALKIE TALKIES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CYMORTH CYNTAF / </a:t>
            </a:r>
            <a:r>
              <a:rPr b="1" i="1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FIRST AIDERS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FFURFFLENNI IECHYD / </a:t>
            </a:r>
            <a:r>
              <a:rPr b="1" i="1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HEALTH FORMS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MEDDYGNIAETH / </a:t>
            </a:r>
            <a:r>
              <a:rPr b="1" i="1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MEDICATION</a:t>
            </a:r>
            <a:endParaRPr/>
          </a:p>
          <a:p>
            <a:pPr indent="-285750" lvl="1" marL="74295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Char char="•"/>
            </a:pPr>
            <a:r>
              <a:rPr b="1" i="0" lang="en-US" sz="1900" u="none" cap="none" strike="noStrik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 DOCTOR</a:t>
            </a:r>
            <a:endParaRPr/>
          </a:p>
          <a:p>
            <a:pPr indent="-254000" lvl="0" marL="3429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54000" lvl="0" marL="3429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1" i="0" sz="14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24"/>
          <p:cNvSpPr txBox="1"/>
          <p:nvPr/>
        </p:nvSpPr>
        <p:spPr>
          <a:xfrm>
            <a:off x="1116012" y="115887"/>
            <a:ext cx="863600" cy="122555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8" name="Google Shape;258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15887"/>
            <a:ext cx="100806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24"/>
          <p:cNvSpPr txBox="1"/>
          <p:nvPr>
            <p:ph type="title"/>
          </p:nvPr>
        </p:nvSpPr>
        <p:spPr>
          <a:xfrm>
            <a:off x="539750" y="188912"/>
            <a:ext cx="5688012" cy="11382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Rounded"/>
              <a:buNone/>
            </a:pPr>
            <a:r>
              <a:rPr b="1" i="0" lang="en-US" sz="28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Iechyd a Diogelwch </a:t>
            </a:r>
            <a:br>
              <a:rPr b="1" i="0" lang="en-US" sz="28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b="1" i="0" lang="en-US" sz="2800" u="none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Health and Safety...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g19db288d693_0_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722650"/>
            <a:ext cx="8839200" cy="5169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29814299ad7_0_1"/>
          <p:cNvSpPr txBox="1"/>
          <p:nvPr>
            <p:ph type="ctrTitle"/>
          </p:nvPr>
        </p:nvSpPr>
        <p:spPr>
          <a:xfrm>
            <a:off x="808625" y="2694018"/>
            <a:ext cx="7772400" cy="1470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u="sng">
                <a:solidFill>
                  <a:schemeClr val="hlink"/>
                </a:solidFill>
                <a:hlinkClick r:id="rId3"/>
              </a:rPr>
              <a:t>Llangrannog website</a:t>
            </a:r>
            <a:endParaRPr/>
          </a:p>
        </p:txBody>
      </p:sp>
      <p:sp>
        <p:nvSpPr>
          <p:cNvPr id="272" name="Google Shape;272;g29814299ad7_0_1"/>
          <p:cNvSpPr txBox="1"/>
          <p:nvPr/>
        </p:nvSpPr>
        <p:spPr>
          <a:xfrm>
            <a:off x="3418775" y="4127300"/>
            <a:ext cx="2552100" cy="178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Radnor staff:</a:t>
            </a:r>
            <a:endParaRPr sz="26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latin typeface="Calibri"/>
                <a:ea typeface="Calibri"/>
                <a:cs typeface="Calibri"/>
                <a:sym typeface="Calibri"/>
              </a:rPr>
              <a:t>Miss Wainwright</a:t>
            </a:r>
            <a:endParaRPr b="1" sz="26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latin typeface="Calibri"/>
                <a:ea typeface="Calibri"/>
                <a:cs typeface="Calibri"/>
                <a:sym typeface="Calibri"/>
              </a:rPr>
              <a:t>Mr Roderick</a:t>
            </a:r>
            <a:endParaRPr b="1" sz="26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latin typeface="Calibri"/>
                <a:ea typeface="Calibri"/>
                <a:cs typeface="Calibri"/>
                <a:sym typeface="Calibri"/>
              </a:rPr>
              <a:t>AN Other</a:t>
            </a:r>
            <a:endParaRPr b="1" sz="26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Thema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_Thema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2014-10-06T09:14:26Z</dcterms:created>
  <dc:creator>Angharad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str>873600.000000000</vt:lpstr>
  </property>
  <property fmtid="{D5CDD505-2E9C-101B-9397-08002B2CF9AE}" pid="3" name="display_urn:schemas-microsoft-com:office:office#SharedWithUsers">
    <vt:lpwstr>Gwydion  ab Ifan;Bethan Roberts</vt:lpwstr>
  </property>
  <property fmtid="{D5CDD505-2E9C-101B-9397-08002B2CF9AE}" pid="4" name="SharedWithUsers">
    <vt:lpwstr>12;#Gwydion  ab Ifan;#29;#Bethan Roberts</vt:lpwstr>
  </property>
</Properties>
</file>